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8" r:id="rId5"/>
    <p:sldId id="265" r:id="rId6"/>
    <p:sldId id="259" r:id="rId7"/>
    <p:sldId id="260" r:id="rId8"/>
    <p:sldId id="261" r:id="rId9"/>
    <p:sldId id="266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B97A27-ED85-431F-B027-0B67B232DCE8}" v="14" dt="2020-12-15T21:28:34.7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Raghda Al-Najjar" userId="b753869d071a2dcd" providerId="LiveId" clId="{DCB97A27-ED85-431F-B027-0B67B232DCE8}"/>
    <pc:docChg chg="custSel modSld">
      <pc:chgData name="Dr.Raghda Al-Najjar" userId="b753869d071a2dcd" providerId="LiveId" clId="{DCB97A27-ED85-431F-B027-0B67B232DCE8}" dt="2020-12-15T21:30:28.972" v="142" actId="20577"/>
      <pc:docMkLst>
        <pc:docMk/>
      </pc:docMkLst>
      <pc:sldChg chg="addSp delSp modSp mod">
        <pc:chgData name="Dr.Raghda Al-Najjar" userId="b753869d071a2dcd" providerId="LiveId" clId="{DCB97A27-ED85-431F-B027-0B67B232DCE8}" dt="2020-12-15T21:30:28.972" v="142" actId="20577"/>
        <pc:sldMkLst>
          <pc:docMk/>
          <pc:sldMk cId="2840753581" sldId="257"/>
        </pc:sldMkLst>
        <pc:spChg chg="mod">
          <ac:chgData name="Dr.Raghda Al-Najjar" userId="b753869d071a2dcd" providerId="LiveId" clId="{DCB97A27-ED85-431F-B027-0B67B232DCE8}" dt="2020-12-15T21:27:24.784" v="49" actId="207"/>
          <ac:spMkLst>
            <pc:docMk/>
            <pc:sldMk cId="2840753581" sldId="257"/>
            <ac:spMk id="3" creationId="{00000000-0000-0000-0000-000000000000}"/>
          </ac:spMkLst>
        </pc:spChg>
        <pc:spChg chg="mod">
          <ac:chgData name="Dr.Raghda Al-Najjar" userId="b753869d071a2dcd" providerId="LiveId" clId="{DCB97A27-ED85-431F-B027-0B67B232DCE8}" dt="2020-12-15T21:29:50.723" v="121" actId="20577"/>
          <ac:spMkLst>
            <pc:docMk/>
            <pc:sldMk cId="2840753581" sldId="257"/>
            <ac:spMk id="5" creationId="{00000000-0000-0000-0000-000000000000}"/>
          </ac:spMkLst>
        </pc:spChg>
        <pc:spChg chg="del">
          <ac:chgData name="Dr.Raghda Al-Najjar" userId="b753869d071a2dcd" providerId="LiveId" clId="{DCB97A27-ED85-431F-B027-0B67B232DCE8}" dt="2020-12-15T21:28:38.903" v="58" actId="478"/>
          <ac:spMkLst>
            <pc:docMk/>
            <pc:sldMk cId="2840753581" sldId="257"/>
            <ac:spMk id="6" creationId="{00000000-0000-0000-0000-000000000000}"/>
          </ac:spMkLst>
        </pc:spChg>
        <pc:spChg chg="mod">
          <ac:chgData name="Dr.Raghda Al-Najjar" userId="b753869d071a2dcd" providerId="LiveId" clId="{DCB97A27-ED85-431F-B027-0B67B232DCE8}" dt="2020-12-15T21:30:28.972" v="142" actId="20577"/>
          <ac:spMkLst>
            <pc:docMk/>
            <pc:sldMk cId="2840753581" sldId="257"/>
            <ac:spMk id="10" creationId="{00000000-0000-0000-0000-000000000000}"/>
          </ac:spMkLst>
        </pc:spChg>
        <pc:spChg chg="add mod">
          <ac:chgData name="Dr.Raghda Al-Najjar" userId="b753869d071a2dcd" providerId="LiveId" clId="{DCB97A27-ED85-431F-B027-0B67B232DCE8}" dt="2020-12-15T21:29:34.420" v="112" actId="20577"/>
          <ac:spMkLst>
            <pc:docMk/>
            <pc:sldMk cId="2840753581" sldId="257"/>
            <ac:spMk id="18" creationId="{163844C8-5F9E-463F-9567-19C4E66A221C}"/>
          </ac:spMkLst>
        </pc:spChg>
      </pc:sldChg>
      <pc:sldChg chg="modSp">
        <pc:chgData name="Dr.Raghda Al-Najjar" userId="b753869d071a2dcd" providerId="LiveId" clId="{DCB97A27-ED85-431F-B027-0B67B232DCE8}" dt="2020-12-15T21:26:05.900" v="11"/>
        <pc:sldMkLst>
          <pc:docMk/>
          <pc:sldMk cId="1972058343" sldId="264"/>
        </pc:sldMkLst>
        <pc:picChg chg="mod">
          <ac:chgData name="Dr.Raghda Al-Najjar" userId="b753869d071a2dcd" providerId="LiveId" clId="{DCB97A27-ED85-431F-B027-0B67B232DCE8}" dt="2020-12-15T21:26:05.900" v="11"/>
          <ac:picMkLst>
            <pc:docMk/>
            <pc:sldMk cId="1972058343" sldId="264"/>
            <ac:picMk id="1026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884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706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9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138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263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62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077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674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5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0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5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513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0638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43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8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8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8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18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963920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3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higher Education                                 </a:t>
            </a:r>
          </a:p>
          <a:p>
            <a:pPr algn="ctr"/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Scientific Research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7074" y="96392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MEMBRANES AND RECEPTORS MODULE</a:t>
            </a:r>
          </a:p>
          <a:p>
            <a:pPr defTabSz="457200"/>
            <a:r>
              <a:rPr lang="fr-FR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 : 3</a:t>
            </a:r>
          </a:p>
          <a:p>
            <a:pPr defTabSz="457200"/>
            <a:r>
              <a:rPr lang="fr-FR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22nd </a:t>
            </a:r>
            <a:r>
              <a:rPr lang="fr-FR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</a:t>
            </a:r>
            <a:r>
              <a:rPr lang="fr-FR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2020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defTabSz="457200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RESTING MEMBRANE POTENTIAL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05341"/>
            <a:ext cx="9144000" cy="112261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874" y="5705341"/>
            <a:ext cx="1550126" cy="112261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22" y="5658751"/>
            <a:ext cx="810951" cy="777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 descr="C:\Users\majid\Pictures\images2QFON8I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4" y="6482801"/>
            <a:ext cx="968215" cy="33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107574" y="6452591"/>
            <a:ext cx="61150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defTabSz="457200"/>
            <a:r>
              <a:rPr lang="en-US" b="1" dirty="0">
                <a:solidFill>
                  <a:prstClr val="black"/>
                </a:solidFill>
              </a:rPr>
              <a:t>Pictures are downloaded from a common distributive source.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538" y="-5673"/>
            <a:ext cx="1110483" cy="9695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491" y="2902911"/>
            <a:ext cx="8928200" cy="2031325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defTabSz="457200">
              <a:defRPr/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staff:</a:t>
            </a:r>
          </a:p>
          <a:p>
            <a:pPr defTabSz="457200">
              <a:defRPr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Raghda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S. Al-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Najjar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Nehaya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M. Al-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Aubody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(module leader)</a:t>
            </a:r>
          </a:p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Hamid J. Abbas</a:t>
            </a:r>
            <a:endParaRPr lang="ar-IQ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Raghad Mohammed</a:t>
            </a:r>
          </a:p>
          <a:p>
            <a:pPr defTabSz="457200">
              <a:defRPr/>
            </a:pP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Hssain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Abdulamer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Ammar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M.S.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Almomin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Ahmed J.A. Al-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Maida A. Adnan</a:t>
            </a:r>
          </a:p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Hadeel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S. Al Ali</a:t>
            </a:r>
          </a:p>
          <a:p>
            <a:pPr defTabSz="457200">
              <a:defRPr/>
            </a:pP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defRPr/>
            </a:pP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defRPr/>
            </a:pP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Dr.Amani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N. Mohammed</a:t>
            </a:r>
          </a:p>
          <a:p>
            <a:pPr defTabSz="457200">
              <a:defRPr/>
            </a:pP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Dr.Dhaighum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I. Al-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Mahfoodh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Ansam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Munadhel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457200">
              <a:spcAft>
                <a:spcPts val="1000"/>
              </a:spcAft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b="1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Zainab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A. </a:t>
            </a:r>
            <a:r>
              <a:rPr lang="en-US" b="1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Almanaser</a:t>
            </a:r>
            <a:endParaRPr lang="en-US" b="1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07574" y="5760201"/>
            <a:ext cx="611506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defTabSz="45720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2016_Guyton_and_Hall_Text book of Medical Physiology_Page61</a:t>
            </a:r>
            <a:endParaRPr lang="ar-IQ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ubtitle 4">
            <a:extLst>
              <a:ext uri="{FF2B5EF4-FFF2-40B4-BE49-F238E27FC236}">
                <a16:creationId xmlns:a16="http://schemas.microsoft.com/office/drawing/2014/main" id="{163844C8-5F9E-463F-9567-19C4E66A221C}"/>
              </a:ext>
            </a:extLst>
          </p:cNvPr>
          <p:cNvSpPr txBox="1">
            <a:spLocks/>
          </p:cNvSpPr>
          <p:nvPr/>
        </p:nvSpPr>
        <p:spPr>
          <a:xfrm>
            <a:off x="-17074" y="30041"/>
            <a:ext cx="3886200" cy="704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Basrah</a:t>
            </a:r>
            <a:endParaRPr lang="en-US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Al-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Zahraa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College of Medicine</a:t>
            </a:r>
          </a:p>
        </p:txBody>
      </p:sp>
    </p:spTree>
    <p:extLst>
      <p:ext uri="{BB962C8B-B14F-4D97-AF65-F5344CB8AC3E}">
        <p14:creationId xmlns:p14="http://schemas.microsoft.com/office/powerpoint/2010/main" val="2840753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5562600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EXERCISE 5. </a:t>
            </a:r>
          </a:p>
          <a:p>
            <a:pPr marL="0" lvl="0" indent="0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400"/>
              <a:buNone/>
            </a:pPr>
            <a:r>
              <a:rPr lang="en-US" sz="36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a) </a:t>
            </a:r>
            <a:r>
              <a:rPr lang="en-US" sz="3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In a </a:t>
            </a:r>
            <a:r>
              <a:rPr lang="en-US" sz="36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hyperkalaemic</a:t>
            </a:r>
            <a:r>
              <a:rPr lang="en-US" sz="3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patient, the plasma K+ concentration was found to be 7.5 </a:t>
            </a:r>
            <a:r>
              <a:rPr lang="en-US" sz="36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mM.</a:t>
            </a:r>
            <a:r>
              <a:rPr lang="en-US" sz="3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Assuming a similar value for the interstitial fluid, what would the consequences be for the resting cell membrane? </a:t>
            </a:r>
            <a:endParaRPr lang="en-US" sz="3600" b="1" dirty="0">
              <a:solidFill>
                <a:srgbClr val="000000"/>
              </a:solidFill>
              <a:latin typeface="Times New Roman"/>
              <a:ea typeface="Calibri"/>
              <a:cs typeface="Arial"/>
            </a:endParaRPr>
          </a:p>
          <a:p>
            <a:pPr marL="0" lvl="0" indent="0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400"/>
              <a:buNone/>
            </a:pPr>
            <a:r>
              <a:rPr lang="en-US" sz="36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b) </a:t>
            </a:r>
            <a:r>
              <a:rPr lang="en-US" sz="3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Predict what the clinical consequences of such a changes might be. </a:t>
            </a:r>
          </a:p>
        </p:txBody>
      </p:sp>
    </p:spTree>
    <p:extLst>
      <p:ext uri="{BB962C8B-B14F-4D97-AF65-F5344CB8AC3E}">
        <p14:creationId xmlns:p14="http://schemas.microsoft.com/office/powerpoint/2010/main" val="20410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3058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2058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62000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506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EXERCISE 1.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Arial"/>
              </a:rPr>
              <a:t>a) </a:t>
            </a:r>
            <a:r>
              <a:rPr lang="en-US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What is responsible for the unequal distribution of inorganic ions between the intracellular and extracellular fluid? </a:t>
            </a:r>
            <a:endParaRPr lang="en-US" b="1" dirty="0">
              <a:solidFill>
                <a:srgbClr val="000000"/>
              </a:solidFill>
              <a:latin typeface="Times New Roman"/>
              <a:ea typeface="Calibri"/>
              <a:cs typeface="Arial"/>
            </a:endParaRPr>
          </a:p>
          <a:p>
            <a:pPr marL="0" lvl="0" indent="0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400"/>
              <a:buNone/>
            </a:pPr>
            <a:r>
              <a:rPr lang="en-US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b) </a:t>
            </a:r>
            <a:r>
              <a:rPr lang="en-US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Resting cell membranes are selectively permeable to K+. Given the concentration gradient that exists across the plasma membrane, which direction would you predict that K+ ions will move? 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585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990600"/>
            <a:ext cx="8153400" cy="3618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400"/>
            </a:pPr>
            <a:r>
              <a:rPr lang="en-US" sz="32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Arial"/>
              </a:rPr>
              <a:t>c) </a:t>
            </a:r>
            <a:r>
              <a:rPr lang="en-US" sz="32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What effect will this have on membrane potential and why? </a:t>
            </a:r>
            <a:r>
              <a:rPr lang="en-US" sz="3200" b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</a:p>
          <a:p>
            <a:pPr lvl="0" fontAlgn="base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400"/>
            </a:pPr>
            <a:r>
              <a:rPr lang="en-US" sz="32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d) </a:t>
            </a:r>
            <a:r>
              <a:rPr lang="en-US" sz="3200" b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Using the Nernst equation, calculate the K+ equilibrium potential (EK) for cells with intra- and extracellular fluid compositions as given in the Table above. </a:t>
            </a:r>
          </a:p>
        </p:txBody>
      </p:sp>
    </p:spTree>
    <p:extLst>
      <p:ext uri="{BB962C8B-B14F-4D97-AF65-F5344CB8AC3E}">
        <p14:creationId xmlns:p14="http://schemas.microsoft.com/office/powerpoint/2010/main" val="45181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152400"/>
            <a:ext cx="8610600" cy="6532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400"/>
            </a:pPr>
            <a:r>
              <a:rPr lang="en-US" sz="32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e) </a:t>
            </a:r>
            <a:r>
              <a:rPr lang="en-US" sz="32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The actual membrane potential of a nerve cell, when measured with a microelectrode, was found to be -75 mV. Why was the measured membrane potential different to that calculated for EK? </a:t>
            </a:r>
            <a:r>
              <a:rPr lang="en-US" sz="3200" b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 </a:t>
            </a:r>
          </a:p>
          <a:p>
            <a:pPr lvl="0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400"/>
            </a:pPr>
            <a:r>
              <a:rPr lang="en-US" sz="32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Arial"/>
              </a:rPr>
              <a:t>f) </a:t>
            </a:r>
            <a:r>
              <a:rPr lang="en-US" sz="32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What would happen to the membrane potential if there was an increase in the permeability of the membrane to K+ ions ? </a:t>
            </a:r>
            <a:r>
              <a:rPr lang="en-US" sz="3200" b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</a:p>
          <a:p>
            <a:pPr lvl="0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400"/>
            </a:pPr>
            <a:r>
              <a:rPr lang="en-US" sz="32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g) </a:t>
            </a:r>
            <a:r>
              <a:rPr lang="en-US" sz="32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What contribution does the Na+-K+-ATPase make to the maintenance of the resting membrane potential? </a:t>
            </a:r>
            <a:r>
              <a:rPr lang="en-US" sz="3200" b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401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6248400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EXERCISE 2.</a:t>
            </a:r>
          </a:p>
          <a:p>
            <a:pPr marL="0" lvl="0" indent="0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400"/>
              <a:buNone/>
            </a:pPr>
            <a:r>
              <a:rPr lang="en-US" sz="26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a) </a:t>
            </a:r>
            <a:r>
              <a:rPr lang="en-US" sz="2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Replace </a:t>
            </a:r>
            <a:r>
              <a:rPr lang="en-US" sz="26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Cl</a:t>
            </a:r>
            <a:r>
              <a:rPr lang="en-US" sz="2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- for K+ in the Nernst equation and calculate the </a:t>
            </a:r>
            <a:r>
              <a:rPr lang="en-US" sz="26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chloride equilibrium potential </a:t>
            </a:r>
            <a:r>
              <a:rPr lang="en-US" sz="2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(</a:t>
            </a:r>
            <a:r>
              <a:rPr lang="en-US" sz="26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EBClB</a:t>
            </a:r>
            <a:r>
              <a:rPr lang="en-US" sz="2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). Note: the charge on the ion being considered is negative. This should be taken into consideration in your calculation. </a:t>
            </a:r>
            <a:r>
              <a:rPr lang="en-US" sz="2600" b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</a:p>
          <a:p>
            <a:pPr marL="0" lvl="0" indent="0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400"/>
              <a:buNone/>
            </a:pPr>
            <a:r>
              <a:rPr lang="en-US" sz="26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b) </a:t>
            </a:r>
            <a:r>
              <a:rPr lang="en-US" sz="2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What can you conclude when comparing </a:t>
            </a:r>
            <a:r>
              <a:rPr lang="en-US" sz="26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ECl</a:t>
            </a:r>
            <a:r>
              <a:rPr lang="en-US" sz="2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with EK ? What contribution does </a:t>
            </a:r>
            <a:r>
              <a:rPr lang="en-US" sz="26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Cl</a:t>
            </a:r>
            <a:r>
              <a:rPr lang="en-US" sz="2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- permeability makes in nerve cells to fixing membrane potential (relative to that of K+)? </a:t>
            </a:r>
            <a:r>
              <a:rPr lang="en-US" sz="2600" b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</a:p>
          <a:p>
            <a:pPr marL="0" lvl="0" indent="0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400"/>
              <a:buNone/>
            </a:pPr>
            <a:r>
              <a:rPr lang="en-US" sz="26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c) </a:t>
            </a:r>
            <a:r>
              <a:rPr lang="en-US" sz="2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Some neurotransmitters act to increase </a:t>
            </a:r>
            <a:r>
              <a:rPr lang="en-US" sz="26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Cl</a:t>
            </a:r>
            <a:r>
              <a:rPr lang="en-US" sz="2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- conductance in the postsynaptic cell. What are the consequences of an increased </a:t>
            </a:r>
            <a:r>
              <a:rPr lang="en-US" sz="26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Cl</a:t>
            </a:r>
            <a:r>
              <a:rPr lang="en-US" sz="2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- conductance for the membrane potential. </a:t>
            </a:r>
          </a:p>
          <a:p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0618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5410200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EXERCISE 3.</a:t>
            </a:r>
          </a:p>
          <a:p>
            <a:pPr marL="0" lvl="0" indent="0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400"/>
              <a:buNone/>
            </a:pPr>
            <a:r>
              <a:rPr lang="en-US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a) </a:t>
            </a:r>
            <a:r>
              <a:rPr lang="en-US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Calculate </a:t>
            </a:r>
            <a:r>
              <a:rPr lang="en-US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ENa</a:t>
            </a:r>
            <a:r>
              <a:rPr lang="en-US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</a:p>
          <a:p>
            <a:pPr marL="0" lvl="0" indent="0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400"/>
              <a:buNone/>
            </a:pPr>
            <a:r>
              <a:rPr lang="en-US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b) </a:t>
            </a:r>
            <a:r>
              <a:rPr lang="en-US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During the initial phase of the action potential (electrical impulse involved in electrical excitation) in nerve and muscle plasma membranes the Na+ permeability increases so much that it becomes very much higher than that of K+. What can you predict in relation to the membrane potential ? </a:t>
            </a:r>
            <a:endParaRPr lang="en-US" b="1" dirty="0">
              <a:solidFill>
                <a:srgbClr val="000000"/>
              </a:solidFill>
              <a:latin typeface="Times New Roman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915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248147"/>
            <a:ext cx="8001000" cy="418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400"/>
            </a:pPr>
            <a:r>
              <a:rPr lang="en-US" sz="32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c) </a:t>
            </a:r>
            <a:r>
              <a:rPr lang="en-US" sz="32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The membrane potential is restored rapidly to resting levels in nerve and muscle cells after an action potential. How do you think how this is achieved? </a:t>
            </a:r>
            <a:r>
              <a:rPr lang="en-US" sz="3200" b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 </a:t>
            </a:r>
          </a:p>
          <a:p>
            <a:pPr lvl="0" fontAlgn="base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ts val="1400"/>
            </a:pPr>
            <a:r>
              <a:rPr lang="en-US" sz="32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d) </a:t>
            </a:r>
            <a:r>
              <a:rPr lang="en-US" sz="32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What do you predict would be the effect on membrane excitability of increasing the permeability to </a:t>
            </a:r>
            <a:r>
              <a:rPr lang="en-US" sz="32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Cl</a:t>
            </a:r>
            <a:r>
              <a:rPr lang="en-US" sz="32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- ions? </a:t>
            </a:r>
          </a:p>
        </p:txBody>
      </p:sp>
    </p:spTree>
    <p:extLst>
      <p:ext uri="{BB962C8B-B14F-4D97-AF65-F5344CB8AC3E}">
        <p14:creationId xmlns:p14="http://schemas.microsoft.com/office/powerpoint/2010/main" val="117518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86800" cy="4525963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EXERCISE 4.</a:t>
            </a:r>
          </a:p>
          <a:p>
            <a:pPr marL="0" lvl="0" indent="0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400"/>
              <a:buNone/>
            </a:pPr>
            <a:r>
              <a:rPr lang="en-US" sz="36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a) </a:t>
            </a:r>
            <a:r>
              <a:rPr lang="en-US" sz="3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Calculate </a:t>
            </a:r>
            <a:r>
              <a:rPr lang="en-US" sz="36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ECa</a:t>
            </a:r>
            <a:r>
              <a:rPr lang="en-US" sz="3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. Note: the </a:t>
            </a:r>
            <a:r>
              <a:rPr lang="en-US" sz="36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valency</a:t>
            </a:r>
            <a:r>
              <a:rPr lang="en-US" sz="3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of Ca2+ is +2. This should be taken into consideration in your calculation. </a:t>
            </a:r>
            <a:endParaRPr lang="en-US" sz="3600" b="1" dirty="0">
              <a:solidFill>
                <a:srgbClr val="000000"/>
              </a:solidFill>
              <a:latin typeface="Times New Roman"/>
              <a:ea typeface="Calibri"/>
              <a:cs typeface="Arial"/>
            </a:endParaRPr>
          </a:p>
          <a:p>
            <a:pPr marL="0" lvl="0" indent="0" fontAlgn="base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400"/>
              <a:buNone/>
            </a:pPr>
            <a:r>
              <a:rPr lang="en-US" sz="36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b) </a:t>
            </a:r>
            <a:r>
              <a:rPr lang="en-US" sz="3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During the heartbeat, myocardial Ca2+ channels open and result in a substantial increase in Ca2+ permeability. In which direction does the Ca2+ flow ? </a:t>
            </a:r>
          </a:p>
        </p:txBody>
      </p:sp>
    </p:spTree>
    <p:extLst>
      <p:ext uri="{BB962C8B-B14F-4D97-AF65-F5344CB8AC3E}">
        <p14:creationId xmlns:p14="http://schemas.microsoft.com/office/powerpoint/2010/main" val="209137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654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Raghda Alnajjar</cp:lastModifiedBy>
  <cp:revision>20</cp:revision>
  <dcterms:created xsi:type="dcterms:W3CDTF">2006-08-16T00:00:00Z</dcterms:created>
  <dcterms:modified xsi:type="dcterms:W3CDTF">2020-12-16T21:46:37Z</dcterms:modified>
</cp:coreProperties>
</file>